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5"/>
  </p:notesMasterIdLst>
  <p:handoutMasterIdLst>
    <p:handoutMasterId r:id="rId26"/>
  </p:handoutMasterIdLst>
  <p:sldIdLst>
    <p:sldId id="409" r:id="rId6"/>
    <p:sldId id="403" r:id="rId7"/>
    <p:sldId id="408" r:id="rId8"/>
    <p:sldId id="404" r:id="rId9"/>
    <p:sldId id="411" r:id="rId10"/>
    <p:sldId id="412" r:id="rId11"/>
    <p:sldId id="407" r:id="rId12"/>
    <p:sldId id="413" r:id="rId13"/>
    <p:sldId id="414" r:id="rId14"/>
    <p:sldId id="422" r:id="rId15"/>
    <p:sldId id="416" r:id="rId16"/>
    <p:sldId id="417" r:id="rId17"/>
    <p:sldId id="418" r:id="rId18"/>
    <p:sldId id="419" r:id="rId19"/>
    <p:sldId id="423" r:id="rId20"/>
    <p:sldId id="420" r:id="rId21"/>
    <p:sldId id="421" r:id="rId22"/>
    <p:sldId id="410" r:id="rId23"/>
    <p:sldId id="406" r:id="rId24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16" userDrawn="1">
          <p15:clr>
            <a:srgbClr val="A4A3A4"/>
          </p15:clr>
        </p15:guide>
        <p15:guide id="2" pos="464" userDrawn="1">
          <p15:clr>
            <a:srgbClr val="A4A3A4"/>
          </p15:clr>
        </p15:guide>
        <p15:guide id="4" pos="7192" userDrawn="1">
          <p15:clr>
            <a:srgbClr val="A4A3A4"/>
          </p15:clr>
        </p15:guide>
        <p15:guide id="5" orient="horz" pos="488" userDrawn="1">
          <p15:clr>
            <a:srgbClr val="A4A3A4"/>
          </p15:clr>
        </p15:guide>
        <p15:guide id="6" pos="606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53C6E2"/>
    <a:srgbClr val="53C6E1"/>
    <a:srgbClr val="57D7F6"/>
    <a:srgbClr val="4FC1DC"/>
    <a:srgbClr val="1B252A"/>
    <a:srgbClr val="27A5C3"/>
    <a:srgbClr val="5AB7B2"/>
    <a:srgbClr val="181D22"/>
    <a:srgbClr val="323D48"/>
    <a:srgbClr val="28A8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37" autoAdjust="0"/>
    <p:restoredTop sz="72168" autoAdjust="0"/>
  </p:normalViewPr>
  <p:slideViewPr>
    <p:cSldViewPr snapToGrid="0">
      <p:cViewPr varScale="1">
        <p:scale>
          <a:sx n="75" d="100"/>
          <a:sy n="75" d="100"/>
        </p:scale>
        <p:origin x="312" y="160"/>
      </p:cViewPr>
      <p:guideLst>
        <p:guide orient="horz" pos="3816"/>
        <p:guide pos="464"/>
        <p:guide pos="7192"/>
        <p:guide orient="horz" pos="488"/>
        <p:guide pos="606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363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notesMaster" Target="notesMasters/notesMaster1.xml"/><Relationship Id="rId26" Type="http://schemas.openxmlformats.org/officeDocument/2006/relationships/handoutMaster" Target="handoutMasters/handout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3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sz="2400" spc="300" dirty="0" smtClean="0">
                <a:solidFill>
                  <a:schemeClr val="bg1"/>
                </a:solidFill>
              </a:rPr>
              <a:t>IMPACT ON</a:t>
            </a:r>
            <a:r>
              <a:rPr lang="en-US" sz="2400" spc="300" baseline="0" dirty="0" smtClean="0">
                <a:solidFill>
                  <a:schemeClr val="bg1"/>
                </a:solidFill>
              </a:rPr>
              <a:t> BUSINESS</a:t>
            </a:r>
            <a:endParaRPr lang="en-US" sz="2400" spc="300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188816210408838"/>
          <c:y val="0.055655695828821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3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00328537004697713"/>
          <c:y val="0.19746055030636"/>
          <c:w val="0.534093594758539"/>
          <c:h val="0.80114033054362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57150">
              <a:solidFill>
                <a:schemeClr val="accent5">
                  <a:lumMod val="50000"/>
                </a:schemeClr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57150">
                <a:solidFill>
                  <a:schemeClr val="accent5">
                    <a:lumMod val="50000"/>
                  </a:schemeClr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57150">
                <a:solidFill>
                  <a:schemeClr val="accent5">
                    <a:lumMod val="50000"/>
                  </a:schemeClr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57150">
                <a:solidFill>
                  <a:schemeClr val="accent5">
                    <a:lumMod val="50000"/>
                  </a:schemeClr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57150">
                <a:solidFill>
                  <a:schemeClr val="accent5">
                    <a:lumMod val="50000"/>
                  </a:schemeClr>
                </a:solidFill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Hilarity</c:v>
                </c:pt>
                <c:pt idx="1">
                  <c:v>Infrastructure as Code</c:v>
                </c:pt>
                <c:pt idx="2">
                  <c:v>Test Driven Development</c:v>
                </c:pt>
                <c:pt idx="3">
                  <c:v>Continulous Delivery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2852817851403"/>
          <c:y val="0.239074542420458"/>
          <c:w val="0.280588838691037"/>
          <c:h val="0.61575496732274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2015-04-20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g>
</file>

<file path=ppt/media/image10.png>
</file>

<file path=ppt/media/image11.png>
</file>

<file path=ppt/media/image12.png>
</file>

<file path=ppt/media/image3.jp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2015-04-20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13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Trusting external tools makes communication less clear, rather than more. You are trying to actually use your own ideas, not some random internet search. Curate</a:t>
            </a:r>
            <a:r>
              <a:rPr lang="en-US" baseline="0" dirty="0" smtClean="0"/>
              <a:t> your gif’s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7926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936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e 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28529" y="613520"/>
            <a:ext cx="7934944" cy="563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47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ternate 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935" y="-250065"/>
            <a:ext cx="7358130" cy="735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08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/>
          </p:cNvSpPr>
          <p:nvPr userDrawn="1"/>
        </p:nvSpPr>
        <p:spPr bwMode="auto">
          <a:xfrm>
            <a:off x="4662488" y="1389063"/>
            <a:ext cx="34925" cy="12700"/>
          </a:xfrm>
          <a:custGeom>
            <a:avLst/>
            <a:gdLst>
              <a:gd name="T0" fmla="*/ 12 w 16"/>
              <a:gd name="T1" fmla="*/ 0 h 6"/>
              <a:gd name="T2" fmla="*/ 0 w 16"/>
              <a:gd name="T3" fmla="*/ 6 h 6"/>
              <a:gd name="T4" fmla="*/ 16 w 16"/>
              <a:gd name="T5" fmla="*/ 6 h 6"/>
              <a:gd name="T6" fmla="*/ 12 w 16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6">
                <a:moveTo>
                  <a:pt x="12" y="0"/>
                </a:moveTo>
                <a:cubicBezTo>
                  <a:pt x="0" y="6"/>
                  <a:pt x="0" y="6"/>
                  <a:pt x="0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5" y="4"/>
                  <a:pt x="14" y="2"/>
                  <a:pt x="1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5551714" y="3088857"/>
            <a:ext cx="4714989" cy="1994392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800" b="1" i="1" spc="600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665"/>
          <a:stretch/>
        </p:blipFill>
        <p:spPr>
          <a:xfrm>
            <a:off x="287566" y="3763145"/>
            <a:ext cx="5000530" cy="1471122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579605" y="5317182"/>
            <a:ext cx="4366310" cy="60325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buNone/>
              <a:defRPr lang="en-US" sz="18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algn="l" defTabSz="914400" rtl="0" eaLnBrk="1" latinLnBrk="0" hangingPunct="1">
              <a:lnSpc>
                <a:spcPct val="120000"/>
              </a:lnSpc>
              <a:defRPr lang="en-US" sz="2000" b="1" kern="1200" spc="600" dirty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l="36626" t="64614" r="34998"/>
          <a:stretch/>
        </p:blipFill>
        <p:spPr>
          <a:xfrm>
            <a:off x="11297522" y="5956299"/>
            <a:ext cx="703044" cy="62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16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/>
          </p:cNvSpPr>
          <p:nvPr userDrawn="1"/>
        </p:nvSpPr>
        <p:spPr bwMode="auto">
          <a:xfrm>
            <a:off x="4827588" y="1084263"/>
            <a:ext cx="34925" cy="12700"/>
          </a:xfrm>
          <a:custGeom>
            <a:avLst/>
            <a:gdLst>
              <a:gd name="T0" fmla="*/ 12 w 16"/>
              <a:gd name="T1" fmla="*/ 0 h 6"/>
              <a:gd name="T2" fmla="*/ 0 w 16"/>
              <a:gd name="T3" fmla="*/ 6 h 6"/>
              <a:gd name="T4" fmla="*/ 16 w 16"/>
              <a:gd name="T5" fmla="*/ 6 h 6"/>
              <a:gd name="T6" fmla="*/ 12 w 16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6">
                <a:moveTo>
                  <a:pt x="12" y="0"/>
                </a:moveTo>
                <a:cubicBezTo>
                  <a:pt x="0" y="6"/>
                  <a:pt x="0" y="6"/>
                  <a:pt x="0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5" y="4"/>
                  <a:pt x="14" y="2"/>
                  <a:pt x="1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1149349" y="3245674"/>
            <a:ext cx="8216901" cy="1329595"/>
          </a:xfrm>
        </p:spPr>
        <p:txBody>
          <a:bodyPr anchor="b"/>
          <a:lstStyle>
            <a:lvl1pPr>
              <a:defRPr sz="4800" b="1" i="1" spc="600"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665"/>
          <a:stretch/>
        </p:blipFill>
        <p:spPr>
          <a:xfrm>
            <a:off x="234951" y="1028700"/>
            <a:ext cx="6970842" cy="2050775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1149350" y="4743450"/>
            <a:ext cx="82169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1149350" y="4895850"/>
            <a:ext cx="82169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149350" y="5133202"/>
            <a:ext cx="8216900" cy="60325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buNone/>
              <a:defRPr lang="en-US" sz="18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algn="l" defTabSz="914400" rtl="0" eaLnBrk="1" latinLnBrk="0" hangingPunct="1">
              <a:lnSpc>
                <a:spcPct val="120000"/>
              </a:lnSpc>
              <a:defRPr lang="en-US" sz="2000" b="1" kern="1200" spc="600" dirty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/>
          <a:srcRect l="36626" t="64614" r="34998"/>
          <a:stretch/>
        </p:blipFill>
        <p:spPr>
          <a:xfrm>
            <a:off x="11297522" y="5956299"/>
            <a:ext cx="703044" cy="62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97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31932" y="1797818"/>
            <a:ext cx="8897169" cy="3880970"/>
          </a:xfrm>
        </p:spPr>
        <p:txBody>
          <a:bodyPr>
            <a:noAutofit/>
          </a:bodyPr>
          <a:lstStyle>
            <a:lvl1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1pPr>
            <a:lvl2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2pPr>
            <a:lvl3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3pPr>
            <a:lvl4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4pPr>
            <a:lvl5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Freeform 5"/>
          <p:cNvSpPr>
            <a:spLocks/>
          </p:cNvSpPr>
          <p:nvPr userDrawn="1"/>
        </p:nvSpPr>
        <p:spPr bwMode="auto">
          <a:xfrm>
            <a:off x="4886420" y="1389063"/>
            <a:ext cx="34925" cy="12700"/>
          </a:xfrm>
          <a:custGeom>
            <a:avLst/>
            <a:gdLst>
              <a:gd name="T0" fmla="*/ 12 w 16"/>
              <a:gd name="T1" fmla="*/ 0 h 6"/>
              <a:gd name="T2" fmla="*/ 0 w 16"/>
              <a:gd name="T3" fmla="*/ 6 h 6"/>
              <a:gd name="T4" fmla="*/ 16 w 16"/>
              <a:gd name="T5" fmla="*/ 6 h 6"/>
              <a:gd name="T6" fmla="*/ 12 w 16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6">
                <a:moveTo>
                  <a:pt x="12" y="0"/>
                </a:moveTo>
                <a:cubicBezTo>
                  <a:pt x="0" y="6"/>
                  <a:pt x="0" y="6"/>
                  <a:pt x="0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5" y="4"/>
                  <a:pt x="14" y="2"/>
                  <a:pt x="1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731932" y="703868"/>
            <a:ext cx="10819366" cy="609398"/>
          </a:xfrm>
        </p:spPr>
        <p:txBody>
          <a:bodyPr/>
          <a:lstStyle>
            <a:lvl1pPr>
              <a:defRPr sz="4400" i="0" spc="600"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l="36626" t="64614" r="34998"/>
          <a:stretch/>
        </p:blipFill>
        <p:spPr>
          <a:xfrm>
            <a:off x="11297522" y="5956299"/>
            <a:ext cx="703044" cy="62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6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13326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l="36626" t="64614" r="34998"/>
          <a:stretch/>
        </p:blipFill>
        <p:spPr>
          <a:xfrm>
            <a:off x="4108917" y="1670129"/>
            <a:ext cx="3974166" cy="351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77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 bwMode="white">
          <a:xfrm>
            <a:off x="508000" y="457199"/>
            <a:ext cx="11176000" cy="6093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 bwMode="white">
          <a:xfrm>
            <a:off x="508000" y="1523796"/>
            <a:ext cx="11176000" cy="417365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46" r:id="rId2"/>
    <p:sldLayoutId id="2147483745" r:id="rId3"/>
    <p:sldLayoutId id="2147483742" r:id="rId4"/>
    <p:sldLayoutId id="2147483720" r:id="rId5"/>
    <p:sldLayoutId id="2147483741" r:id="rId6"/>
    <p:sldLayoutId id="2147483740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300" baseline="0" dirty="0" smtClean="0">
          <a:ln w="3175">
            <a:noFill/>
          </a:ln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effectLst/>
          <a:latin typeface="+mj-lt"/>
          <a:ea typeface="+mn-ea"/>
          <a:cs typeface="Arial" charset="0"/>
        </a:defRPr>
      </a:lvl1pPr>
    </p:titleStyle>
    <p:bodyStyle>
      <a:lvl1pPr marL="231775" indent="-23177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4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457200" indent="-22542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0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2pPr>
      <a:lvl3pPr marL="630238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18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3pPr>
      <a:lvl4pPr marL="801688" indent="-17145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16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4pPr>
      <a:lvl5pPr marL="974725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16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orient="horz" pos="4032">
          <p15:clr>
            <a:srgbClr val="F26B43"/>
          </p15:clr>
        </p15:guide>
        <p15:guide id="5" pos="320">
          <p15:clr>
            <a:srgbClr val="F26B43"/>
          </p15:clr>
        </p15:guide>
        <p15:guide id="6" pos="7360">
          <p15:clr>
            <a:srgbClr val="F26B43"/>
          </p15:clr>
        </p15:guide>
        <p15:guide id="7" orient="horz" pos="864">
          <p15:clr>
            <a:srgbClr val="F26B43"/>
          </p15:clr>
        </p15:guide>
        <p15:guide id="8" orient="horz" pos="3576">
          <p15:clr>
            <a:srgbClr val="F26B43"/>
          </p15:clr>
        </p15:guide>
        <p15:guide id="9" orient="horz" pos="115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7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stratton/devlolops" TargetMode="External"/><Relationship Id="rId4" Type="http://schemas.openxmlformats.org/officeDocument/2006/relationships/hyperlink" Target="https://www.riffsy.com/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bit.ly/smile-chefconf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images.googl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945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731933" y="487062"/>
            <a:ext cx="8629782" cy="5255670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 descr="burnt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030" y="3049020"/>
            <a:ext cx="3303314" cy="16318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5714" y="852714"/>
            <a:ext cx="86360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Sean: </a:t>
            </a:r>
            <a:r>
              <a:rPr lang="en-US" dirty="0">
                <a:solidFill>
                  <a:schemeClr val="bg1"/>
                </a:solidFill>
              </a:rPr>
              <a:t>My feature didn’t pass integration testing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5714" y="1360714"/>
            <a:ext cx="649514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Galen</a:t>
            </a:r>
            <a:r>
              <a:rPr lang="en-US" dirty="0">
                <a:solidFill>
                  <a:srgbClr val="FFFFFF"/>
                </a:solidFill>
              </a:rPr>
              <a:t>: That’s unfortunate.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5714" y="1832429"/>
            <a:ext cx="6749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 err="1">
                <a:solidFill>
                  <a:srgbClr val="FFFFFF"/>
                </a:solidFill>
              </a:rPr>
              <a:t>Yvo</a:t>
            </a:r>
            <a:r>
              <a:rPr lang="en-US" dirty="0">
                <a:solidFill>
                  <a:srgbClr val="FFFFFF"/>
                </a:solidFill>
              </a:rPr>
              <a:t>: Reminder: Submit all your expense reports, folks!</a:t>
            </a: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5714" y="2231568"/>
            <a:ext cx="6096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 err="1">
                <a:solidFill>
                  <a:srgbClr val="FFFFFF"/>
                </a:solidFill>
              </a:rPr>
              <a:t>Bakh</a:t>
            </a:r>
            <a:r>
              <a:rPr lang="en-US" dirty="0">
                <a:solidFill>
                  <a:srgbClr val="FFFFFF"/>
                </a:solidFill>
              </a:rPr>
              <a:t>: OK boss.</a:t>
            </a: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25714" y="2721425"/>
            <a:ext cx="658585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Aimee</a:t>
            </a:r>
            <a:r>
              <a:rPr lang="en-US" dirty="0">
                <a:solidFill>
                  <a:srgbClr val="FFFFFF"/>
                </a:solidFill>
              </a:rPr>
              <a:t>: Who’s taking care of Customer X</a:t>
            </a:r>
            <a:r>
              <a:rPr lang="en-US" dirty="0" smtClean="0">
                <a:solidFill>
                  <a:srgbClr val="FFFFFF"/>
                </a:solidFill>
              </a:rPr>
              <a:t>?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25714" y="3247569"/>
            <a:ext cx="3066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Matt</a:t>
            </a:r>
            <a:r>
              <a:rPr lang="en-US" dirty="0">
                <a:solidFill>
                  <a:srgbClr val="FFFFFF"/>
                </a:solidFill>
              </a:rPr>
              <a:t>:</a:t>
            </a: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5714" y="4753428"/>
            <a:ext cx="729342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Sean</a:t>
            </a:r>
            <a:r>
              <a:rPr lang="en-US" dirty="0">
                <a:solidFill>
                  <a:srgbClr val="FFFFFF"/>
                </a:solidFill>
              </a:rPr>
              <a:t>: What are you talking about, Matt??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5714" y="5225143"/>
            <a:ext cx="814614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 err="1">
                <a:solidFill>
                  <a:srgbClr val="FFFFFF"/>
                </a:solidFill>
              </a:rPr>
              <a:t>Yvo</a:t>
            </a:r>
            <a:r>
              <a:rPr lang="en-US" dirty="0">
                <a:solidFill>
                  <a:srgbClr val="FFFFFF"/>
                </a:solidFill>
              </a:rPr>
              <a:t>: This is going in your performance review.</a:t>
            </a:r>
          </a:p>
          <a:p>
            <a:endParaRPr lang="en-US" dirty="0" err="1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702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1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6180497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You need to have an arsenal of GIF’s that you can call up at a moment’s notice with a simple keyboard shortcut.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The tool I prefer (which is an OS X only tool) is </a:t>
            </a:r>
            <a:r>
              <a:rPr lang="en-US" sz="2000" dirty="0" err="1" smtClean="0"/>
              <a:t>TextExpander</a:t>
            </a:r>
            <a:r>
              <a:rPr lang="en-US" sz="2000" dirty="0" smtClean="0"/>
              <a:t>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There will be a link for download and a discount code at the end of this deck.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1230080"/>
          </a:xfrm>
        </p:spPr>
        <p:txBody>
          <a:bodyPr/>
          <a:lstStyle/>
          <a:p>
            <a:r>
              <a:rPr lang="en-US" dirty="0" smtClean="0"/>
              <a:t>THE SECRET IS TEXT EXPANSION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 descr="TextExpander_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086" y="206828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901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ORGANIZE YOUR FUNNY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TextExpander_and_devlolops_ppt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07" y="2122713"/>
            <a:ext cx="4414762" cy="3447143"/>
          </a:xfrm>
          <a:prstGeom prst="rect">
            <a:avLst/>
          </a:prstGeom>
        </p:spPr>
      </p:pic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279571" y="2419830"/>
            <a:ext cx="4349530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Use a separate folder in Text Expander just for your GIF’s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Make sure that they have easy to remember shortcuts</a:t>
            </a:r>
            <a:endParaRPr lang="en-US" sz="2000" dirty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Descriptive names help too</a:t>
            </a:r>
          </a:p>
        </p:txBody>
      </p:sp>
    </p:spTree>
    <p:extLst>
      <p:ext uri="{BB962C8B-B14F-4D97-AF65-F5344CB8AC3E}">
        <p14:creationId xmlns:p14="http://schemas.microsoft.com/office/powerpoint/2010/main" val="2429300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ORGANIZE YOUR FUNNY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28143" y="2419830"/>
            <a:ext cx="5800958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One trick I like to use is to prepend a comma with no space to the shortcut.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Unless you are a really bad </a:t>
            </a:r>
            <a:r>
              <a:rPr lang="en-US" sz="2000" dirty="0" err="1" smtClean="0"/>
              <a:t>typer</a:t>
            </a:r>
            <a:r>
              <a:rPr lang="en-US" sz="2000" dirty="0" smtClean="0"/>
              <a:t>, this won’t be a problem for you.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The expansion turns </a:t>
            </a:r>
            <a:r>
              <a:rPr lang="en-US" sz="2000" b="1" dirty="0" smtClean="0">
                <a:latin typeface="Times New Roman"/>
                <a:cs typeface="Times New Roman"/>
              </a:rPr>
              <a:t>,angry </a:t>
            </a:r>
            <a:r>
              <a:rPr lang="en-US" sz="2000" dirty="0"/>
              <a:t>into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b="1" dirty="0" smtClean="0">
                <a:latin typeface="Times New Roman"/>
                <a:cs typeface="Times New Roman"/>
              </a:rPr>
              <a:t>http</a:t>
            </a:r>
            <a:r>
              <a:rPr lang="en-US" sz="2000" b="1" dirty="0">
                <a:latin typeface="Times New Roman"/>
                <a:cs typeface="Times New Roman"/>
              </a:rPr>
              <a:t>://</a:t>
            </a:r>
            <a:r>
              <a:rPr lang="en-US" sz="2000" b="1" dirty="0" err="1">
                <a:latin typeface="Times New Roman"/>
                <a:cs typeface="Times New Roman"/>
              </a:rPr>
              <a:t>replygif.net</a:t>
            </a:r>
            <a:r>
              <a:rPr lang="en-US" sz="2000" b="1" dirty="0">
                <a:latin typeface="Times New Roman"/>
                <a:cs typeface="Times New Roman"/>
              </a:rPr>
              <a:t>/</a:t>
            </a:r>
            <a:r>
              <a:rPr lang="en-US" sz="2000" b="1" dirty="0" err="1">
                <a:latin typeface="Times New Roman"/>
                <a:cs typeface="Times New Roman"/>
              </a:rPr>
              <a:t>i</a:t>
            </a:r>
            <a:r>
              <a:rPr lang="en-US" sz="2000" b="1" dirty="0">
                <a:latin typeface="Times New Roman"/>
                <a:cs typeface="Times New Roman"/>
              </a:rPr>
              <a:t>/229.gif</a:t>
            </a:r>
            <a:endParaRPr lang="en-US" sz="2000" b="1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 descr="TextExpander_and_devlolops_ppt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29" y="2213428"/>
            <a:ext cx="2421939" cy="332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09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Don’t wait until you need a GIF to find it.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Think of responses you tend to need, and preload your text expansion tool with the shortcuts.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Practice your GIF-</a:t>
            </a:r>
            <a:r>
              <a:rPr lang="en-US" sz="2000" dirty="0" err="1" smtClean="0"/>
              <a:t>fu</a:t>
            </a:r>
            <a:r>
              <a:rPr lang="en-US" sz="2000" dirty="0" smtClean="0"/>
              <a:t> with a private </a:t>
            </a:r>
            <a:r>
              <a:rPr lang="en-US" sz="2000" dirty="0" err="1" smtClean="0"/>
              <a:t>Hipchat</a:t>
            </a:r>
            <a:r>
              <a:rPr lang="en-US" sz="2000" dirty="0" smtClean="0"/>
              <a:t> channel so that you don’t have to keep going back to your text expansion list to remember your shortcuts.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RESEARCH AHEAD OF TIME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57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899683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TOO MUCH AUTOMATION IS LAZY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642" y="2077366"/>
            <a:ext cx="4504182" cy="35996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2100" y="2077366"/>
            <a:ext cx="4751614" cy="3597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Think outside the box. Search for obscure animated GIF’s. Picard </a:t>
            </a:r>
            <a:r>
              <a:rPr lang="en-US" sz="2000" dirty="0" err="1" smtClean="0"/>
              <a:t>facepalms</a:t>
            </a:r>
            <a:r>
              <a:rPr lang="en-US" sz="2000" dirty="0" smtClean="0"/>
              <a:t> are for amateurs.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Set up a #</a:t>
            </a:r>
            <a:r>
              <a:rPr lang="en-US" sz="2000" dirty="0" err="1" smtClean="0"/>
              <a:t>gifparty</a:t>
            </a:r>
            <a:r>
              <a:rPr lang="en-US" sz="2000" dirty="0" smtClean="0"/>
              <a:t> channel in your </a:t>
            </a:r>
            <a:r>
              <a:rPr lang="en-US" sz="2000" dirty="0" err="1" smtClean="0"/>
              <a:t>Hipchat</a:t>
            </a:r>
            <a:r>
              <a:rPr lang="en-US" sz="2000" dirty="0" smtClean="0"/>
              <a:t> for co-workers to randomly share their favorites. Then totally steal them.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Include “animated GIF” in your Google Images searches.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err="1" smtClean="0"/>
              <a:t>replygif.net</a:t>
            </a:r>
            <a:r>
              <a:rPr lang="en-US" sz="2000" dirty="0" smtClean="0"/>
              <a:t> is a treasure trove. Shout-out to Fletcher Nichol for sharing that one with me.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Consider your audience. Funny is not more important than safe spaces.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PRO TIPS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163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err="1" smtClean="0"/>
              <a:t>TextExpander</a:t>
            </a:r>
            <a:r>
              <a:rPr lang="en-US" sz="2000" dirty="0"/>
              <a:t> - </a:t>
            </a:r>
            <a:r>
              <a:rPr lang="en-US" sz="2000" dirty="0">
                <a:hlinkClick r:id="rId2"/>
              </a:rPr>
              <a:t>http://bit.ly/smile-</a:t>
            </a:r>
            <a:r>
              <a:rPr lang="en-US" sz="2000" dirty="0" smtClean="0">
                <a:hlinkClick r:id="rId2"/>
              </a:rPr>
              <a:t>chefconf</a:t>
            </a:r>
            <a:r>
              <a:rPr lang="en-US" sz="2000" dirty="0" smtClean="0"/>
              <a:t> </a:t>
            </a:r>
            <a:br>
              <a:rPr lang="en-US" sz="2000" dirty="0" smtClean="0"/>
            </a:br>
            <a:r>
              <a:rPr lang="en-US" sz="2000" dirty="0" smtClean="0"/>
              <a:t>	Discount </a:t>
            </a:r>
            <a:r>
              <a:rPr lang="en-US" sz="2000" dirty="0"/>
              <a:t>code </a:t>
            </a:r>
            <a:r>
              <a:rPr lang="en-US" sz="2000" b="1" dirty="0" smtClean="0"/>
              <a:t>CHEF201504MST</a:t>
            </a:r>
            <a:r>
              <a:rPr lang="en-US" sz="2000" dirty="0" smtClean="0"/>
              <a:t> for 20% off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Matt’s </a:t>
            </a:r>
            <a:r>
              <a:rPr lang="en-US" sz="2000" dirty="0" err="1" smtClean="0"/>
              <a:t>git</a:t>
            </a:r>
            <a:r>
              <a:rPr lang="en-US" sz="2000" dirty="0"/>
              <a:t> repo - </a:t>
            </a:r>
            <a:r>
              <a:rPr lang="en-US" sz="2000" dirty="0">
                <a:hlinkClick r:id="rId3"/>
              </a:rPr>
              <a:t>https://github.com/mattstratton/</a:t>
            </a:r>
            <a:r>
              <a:rPr lang="en-US" sz="2000" dirty="0" smtClean="0">
                <a:hlinkClick r:id="rId3"/>
              </a:rPr>
              <a:t>devlolops</a:t>
            </a:r>
            <a:endParaRPr lang="en-US" sz="2000" dirty="0" smtClean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GIF keyboard for </a:t>
            </a:r>
            <a:r>
              <a:rPr lang="en-US" sz="2000" dirty="0" err="1" smtClean="0"/>
              <a:t>iOS</a:t>
            </a:r>
            <a:r>
              <a:rPr lang="en-US" sz="2000" dirty="0" smtClean="0"/>
              <a:t> </a:t>
            </a:r>
            <a:r>
              <a:rPr lang="en-US" sz="2000" dirty="0"/>
              <a:t>and Android - </a:t>
            </a:r>
            <a:r>
              <a:rPr lang="en-US" sz="2000" dirty="0">
                <a:hlinkClick r:id="rId4"/>
              </a:rPr>
              <a:t>https://www.riffsy.com</a:t>
            </a:r>
            <a:r>
              <a:rPr lang="en-US" sz="2000" dirty="0" smtClean="0">
                <a:hlinkClick r:id="rId4"/>
              </a:rPr>
              <a:t>/</a:t>
            </a:r>
            <a:endParaRPr lang="en-US" sz="2000" dirty="0" smtClean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endParaRPr lang="en-US" sz="2000" dirty="0" smtClean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232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400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698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49349" y="3898161"/>
            <a:ext cx="8216901" cy="677108"/>
          </a:xfrm>
        </p:spPr>
        <p:txBody>
          <a:bodyPr/>
          <a:lstStyle/>
          <a:p>
            <a:r>
              <a:rPr lang="en-US" dirty="0" smtClean="0"/>
              <a:t>DEVLOLOPS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MATT STRATTON, 4/2/2015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36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551714" y="3741343"/>
            <a:ext cx="4716006" cy="1341906"/>
          </a:xfrm>
        </p:spPr>
        <p:txBody>
          <a:bodyPr/>
          <a:lstStyle/>
          <a:p>
            <a:r>
              <a:rPr lang="en-US" dirty="0" smtClean="0"/>
              <a:t>MATT</a:t>
            </a:r>
            <a:br>
              <a:rPr lang="en-US" dirty="0" smtClean="0"/>
            </a:br>
            <a:r>
              <a:rPr lang="en-US" dirty="0" smtClean="0"/>
              <a:t>STRATTON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SOLUTIONS ARCHITECT, CHEF SOFTWARE, INC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mattstratton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8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29"/>
            <a:ext cx="8897169" cy="2986741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Tools are awesome, but </a:t>
            </a:r>
            <a:r>
              <a:rPr lang="en-US" sz="2000" dirty="0" err="1" smtClean="0"/>
              <a:t>DevOps</a:t>
            </a:r>
            <a:r>
              <a:rPr lang="en-US" sz="2000" dirty="0" smtClean="0"/>
              <a:t> is about communication.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Words are hard. Reading takes time. </a:t>
            </a:r>
            <a:endParaRPr lang="en-US" sz="2000" dirty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Velocity is key in all of </a:t>
            </a:r>
            <a:r>
              <a:rPr lang="en-US" sz="2000" dirty="0" err="1" smtClean="0"/>
              <a:t>DevOps</a:t>
            </a:r>
            <a:r>
              <a:rPr lang="en-US" sz="2000" dirty="0" smtClean="0"/>
              <a:t>, even in communication.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DEVOPS IS ABOUT PEOPLE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8119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9555068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b="1" dirty="0" smtClean="0"/>
              <a:t>Sean</a:t>
            </a:r>
            <a:r>
              <a:rPr lang="en-US" sz="2000" dirty="0" smtClean="0"/>
              <a:t>: Whoa, I just accidentally rebased the entire </a:t>
            </a:r>
            <a:r>
              <a:rPr lang="en-US" sz="2000" dirty="0" err="1" smtClean="0"/>
              <a:t>git</a:t>
            </a:r>
            <a:r>
              <a:rPr lang="en-US" sz="2000" dirty="0" smtClean="0"/>
              <a:t> repo.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b="1" dirty="0" smtClean="0"/>
              <a:t>Matt</a:t>
            </a:r>
            <a:r>
              <a:rPr lang="en-US" sz="2000" dirty="0" smtClean="0"/>
              <a:t>: That wasn’t a very good decision, Sean. You should really consider the ramifications of your decision next time.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WHICH IS CLEARER?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3985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b="1" dirty="0" smtClean="0"/>
              <a:t>Sean</a:t>
            </a:r>
            <a:r>
              <a:rPr lang="en-US" sz="2000" dirty="0" smtClean="0"/>
              <a:t>: Whoa, I just accidentally rebased the entire </a:t>
            </a:r>
            <a:r>
              <a:rPr lang="en-US" sz="2000" dirty="0" err="1" smtClean="0"/>
              <a:t>git</a:t>
            </a:r>
            <a:r>
              <a:rPr lang="en-US" sz="2000" dirty="0" smtClean="0"/>
              <a:t> repo.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b="1" dirty="0" smtClean="0"/>
              <a:t>Matt</a:t>
            </a:r>
            <a:r>
              <a:rPr lang="en-US" sz="2000" dirty="0" smtClean="0"/>
              <a:t>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MUCH BETTER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 descr="noo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550" y="2841023"/>
            <a:ext cx="3137929" cy="24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76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3563257" y="2917371"/>
            <a:ext cx="3906926" cy="245291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THE SCIENCE OF DEVLOLOPS</a:t>
            </a:r>
            <a:endParaRPr lang="en-US" dirty="0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488266612"/>
              </p:ext>
            </p:extLst>
          </p:nvPr>
        </p:nvGraphicFramePr>
        <p:xfrm>
          <a:off x="731932" y="1488998"/>
          <a:ext cx="8419680" cy="4335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7758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Timing is everything in comedy.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Velocity matters for delivering your product, but it’s even more important with your GIF’s.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This is especially important in real-time communication (</a:t>
            </a:r>
            <a:r>
              <a:rPr lang="en-US" sz="2000" dirty="0" err="1" smtClean="0"/>
              <a:t>Hipchat</a:t>
            </a:r>
            <a:r>
              <a:rPr lang="en-US" sz="2000" dirty="0" smtClean="0"/>
              <a:t>, Slack, </a:t>
            </a:r>
            <a:r>
              <a:rPr lang="en-US" sz="2000" dirty="0" err="1" smtClean="0"/>
              <a:t>etc</a:t>
            </a:r>
            <a:r>
              <a:rPr lang="en-US" sz="2000" dirty="0" smtClean="0"/>
              <a:t>)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Do you really want to slow down your delivery pipeline because you are too slow with a GIF?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AUTOMATION IS KEY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5993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Someone says something you want to react to.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You open </a:t>
            </a:r>
            <a:r>
              <a:rPr lang="en-US" sz="2000" dirty="0" smtClean="0">
                <a:hlinkClick r:id="rId2"/>
              </a:rPr>
              <a:t>http://images.google.com</a:t>
            </a:r>
            <a:r>
              <a:rPr lang="en-US" sz="2000" dirty="0" smtClean="0"/>
              <a:t> and search for the appropriate GIF.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You paste the URL of the GIF into the chat room.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By the time this happens, ten more messages have gone past and nobody knows what you are talking about anymore.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MANUAL WORKFLOW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419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efCon template 2015">
  <a:themeElements>
    <a:clrScheme name="Custom 4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53C6E2"/>
      </a:accent1>
      <a:accent2>
        <a:srgbClr val="71C5AF"/>
      </a:accent2>
      <a:accent3>
        <a:srgbClr val="FDB714"/>
      </a:accent3>
      <a:accent4>
        <a:srgbClr val="F18B21"/>
      </a:accent4>
      <a:accent5>
        <a:srgbClr val="435464"/>
      </a:accent5>
      <a:accent6>
        <a:srgbClr val="7D868C"/>
      </a:accent6>
      <a:hlink>
        <a:srgbClr val="71C5AF"/>
      </a:hlink>
      <a:folHlink>
        <a:srgbClr val="7D868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err="1" smtClean="0">
            <a:solidFill>
              <a:schemeClr val="accent3">
                <a:lumMod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hefCon15_Template_16x9_v04" id="{1782ECC9-384A-4B24-9473-E64527D123BD}" vid="{52C9DBF6-C821-4313-AF59-B4EF7199447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4">
    <a:dk1>
      <a:srgbClr val="3E4346"/>
    </a:dk1>
    <a:lt1>
      <a:srgbClr val="FFFFFF"/>
    </a:lt1>
    <a:dk2>
      <a:srgbClr val="000000"/>
    </a:dk2>
    <a:lt2>
      <a:srgbClr val="FFFFFF"/>
    </a:lt2>
    <a:accent1>
      <a:srgbClr val="53C6E2"/>
    </a:accent1>
    <a:accent2>
      <a:srgbClr val="71C5AF"/>
    </a:accent2>
    <a:accent3>
      <a:srgbClr val="FDB714"/>
    </a:accent3>
    <a:accent4>
      <a:srgbClr val="F18B21"/>
    </a:accent4>
    <a:accent5>
      <a:srgbClr val="435464"/>
    </a:accent5>
    <a:accent6>
      <a:srgbClr val="7D868C"/>
    </a:accent6>
    <a:hlink>
      <a:srgbClr val="71C5AF"/>
    </a:hlink>
    <a:folHlink>
      <a:srgbClr val="7D868C"/>
    </a:folHlink>
  </a:clrScheme>
</a:themeOverride>
</file>

<file path=ppt/theme/themeOverride2.xml><?xml version="1.0" encoding="utf-8"?>
<a:themeOverride xmlns:a="http://schemas.openxmlformats.org/drawingml/2006/main">
  <a:clrScheme name="Custom 4">
    <a:dk1>
      <a:srgbClr val="3E4346"/>
    </a:dk1>
    <a:lt1>
      <a:srgbClr val="FFFFFF"/>
    </a:lt1>
    <a:dk2>
      <a:srgbClr val="000000"/>
    </a:dk2>
    <a:lt2>
      <a:srgbClr val="FFFFFF"/>
    </a:lt2>
    <a:accent1>
      <a:srgbClr val="53C6E2"/>
    </a:accent1>
    <a:accent2>
      <a:srgbClr val="71C5AF"/>
    </a:accent2>
    <a:accent3>
      <a:srgbClr val="FDB714"/>
    </a:accent3>
    <a:accent4>
      <a:srgbClr val="F18B21"/>
    </a:accent4>
    <a:accent5>
      <a:srgbClr val="435464"/>
    </a:accent5>
    <a:accent6>
      <a:srgbClr val="7D868C"/>
    </a:accent6>
    <a:hlink>
      <a:srgbClr val="71C5AF"/>
    </a:hlink>
    <a:folHlink>
      <a:srgbClr val="7D86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539</TotalTime>
  <Words>608</Words>
  <Application>Microsoft Macintosh PowerPoint</Application>
  <PresentationFormat>Widescreen</PresentationFormat>
  <Paragraphs>66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Times New Roman</vt:lpstr>
      <vt:lpstr>ChefCon template 2015</vt:lpstr>
      <vt:lpstr>PowerPoint Presentation</vt:lpstr>
      <vt:lpstr>DEVLOLOPS</vt:lpstr>
      <vt:lpstr>MATT STRATTON</vt:lpstr>
      <vt:lpstr>DEVOPS IS ABOUT PEOPLE</vt:lpstr>
      <vt:lpstr>WHICH IS CLEARER?</vt:lpstr>
      <vt:lpstr>MUCH BETTER</vt:lpstr>
      <vt:lpstr>THE SCIENCE OF DEVLOLOPS</vt:lpstr>
      <vt:lpstr>AUTOMATION IS KEY</vt:lpstr>
      <vt:lpstr>MANUAL WORKFLOW</vt:lpstr>
      <vt:lpstr>PowerPoint Presentation</vt:lpstr>
      <vt:lpstr>THE SECRET IS TEXT EXPANSION</vt:lpstr>
      <vt:lpstr>ORGANIZE YOUR FUNNY</vt:lpstr>
      <vt:lpstr>ORGANIZE YOUR FUNNY</vt:lpstr>
      <vt:lpstr>RESEARCH AHEAD OF TIME</vt:lpstr>
      <vt:lpstr>TOO MUCH AUTOMATION IS LAZY</vt:lpstr>
      <vt:lpstr>PRO TIPS</vt:lpstr>
      <vt:lpstr>TOOLS</vt:lpstr>
      <vt:lpstr>PowerPoint Presentation</vt:lpstr>
      <vt:lpstr>PowerPoint Presentation</vt:lpstr>
    </vt:vector>
  </TitlesOfParts>
  <Manager>&lt;Content Manager Name Here&gt;</Manager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Houghton Mifflin Harcourt – 2012 Investor Day</dc:subject>
  <dc:creator>India Menninghaus</dc:creator>
  <dc:description>Template: Louma El-Khoury, Silver Fox Productions Inc.
Formatting:
Event Date: March 12, 2012
Event Location: New York, NY
Audience Type:</dc:description>
  <cp:lastModifiedBy>Matt Stratton</cp:lastModifiedBy>
  <cp:revision>19</cp:revision>
  <cp:lastPrinted>2012-11-30T19:50:46Z</cp:lastPrinted>
  <dcterms:created xsi:type="dcterms:W3CDTF">2015-02-27T18:38:34Z</dcterms:created>
  <dcterms:modified xsi:type="dcterms:W3CDTF">2015-04-20T21:18:20Z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